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1"/>
  </p:notesMasterIdLst>
  <p:sldIdLst>
    <p:sldId id="317" r:id="rId2"/>
    <p:sldId id="318" r:id="rId3"/>
    <p:sldId id="259" r:id="rId4"/>
    <p:sldId id="258" r:id="rId5"/>
    <p:sldId id="328" r:id="rId6"/>
    <p:sldId id="292" r:id="rId7"/>
    <p:sldId id="320" r:id="rId8"/>
    <p:sldId id="307" r:id="rId9"/>
    <p:sldId id="334" r:id="rId10"/>
    <p:sldId id="324" r:id="rId11"/>
    <p:sldId id="340" r:id="rId12"/>
    <p:sldId id="342" r:id="rId13"/>
    <p:sldId id="308" r:id="rId14"/>
    <p:sldId id="338" r:id="rId15"/>
    <p:sldId id="337" r:id="rId16"/>
    <p:sldId id="341" r:id="rId17"/>
    <p:sldId id="289" r:id="rId18"/>
    <p:sldId id="291" r:id="rId19"/>
    <p:sldId id="34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4660"/>
  </p:normalViewPr>
  <p:slideViewPr>
    <p:cSldViewPr>
      <p:cViewPr varScale="1">
        <p:scale>
          <a:sx n="83" d="100"/>
          <a:sy n="83" d="100"/>
        </p:scale>
        <p:origin x="965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B0BDC-5978-40D9-B288-5F02DB16BF01}" type="datetimeFigureOut">
              <a:rPr lang="en-US" smtClean="0"/>
              <a:pPr/>
              <a:t>06/26/18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09E8E-772E-47BA-A6CF-DA5D847FC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09E8E-772E-47BA-A6CF-DA5D847FCD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1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ED27-8508-4C4A-9BA2-97B315317E91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7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26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276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12153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837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583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15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BC7-D3A7-42B4-B6D4-45A8FA4404E4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6DE-B8F3-4C1D-9BF2-FF80EA164AD4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BC6C-22D8-48BB-AAFC-CDAA876DCE97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40EA6-11A7-4745-ADBB-F94907D96CBF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2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E01-E41E-4BD5-BD82-30325E14407C}" type="datetime1">
              <a:rPr lang="en-US" smtClean="0"/>
              <a:t>06/26/18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2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891B-5A59-427C-8C24-55481D170A01}" type="datetime1">
              <a:rPr lang="en-US" smtClean="0"/>
              <a:t>06/26/18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A1AB-09FD-4E2D-9F69-CA86C8D66CC1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9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2B69-5F32-4ACD-9BFE-6D8FBC07CE96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C655-D1FA-4701-B325-C5C786167966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4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ED3A-1E2F-4BF6-96F3-AF49A470397C}" type="datetime1">
              <a:rPr lang="en-US" smtClean="0"/>
              <a:t>06/26/18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4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E0E1EE-1819-432A-AFE5-1E0F55644B08}" type="datetime1">
              <a:rPr lang="en-US" smtClean="0"/>
              <a:t>06/26/18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5F5A-5A10-491E-A5A4-5DB04C5C6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92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2.4/doc/tutorials/features2d/trackingmotion/harris_detector/harris_detector.html" TargetMode="External"/><Relationship Id="rId2" Type="http://schemas.openxmlformats.org/officeDocument/2006/relationships/hyperlink" Target="https://docs.opencv.org/3.0-beta/doc/py_tutorials/py_feature2d/py_fast/py_fa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.1/d7/d8b/tutorial_py_face_detection.html" TargetMode="External"/><Relationship Id="rId5" Type="http://schemas.openxmlformats.org/officeDocument/2006/relationships/hyperlink" Target="https://www.nxp.com/video/:S32V234-Vision-Processor" TargetMode="External"/><Relationship Id="rId4" Type="http://schemas.openxmlformats.org/officeDocument/2006/relationships/hyperlink" Target="https://www.nxp.com/video/:S32V234-Vision-Processor-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F0D220-04A2-4114-84B9-B43965C0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57536"/>
            <a:ext cx="8763000" cy="1302724"/>
          </a:xfrm>
          <a:effectLst>
            <a:glow rad="63500">
              <a:schemeClr val="bg2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Tracking &amp; Corner Detection of An Image Using NXP </a:t>
            </a: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S32V234 Vision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791200" y="2590800"/>
            <a:ext cx="3163888" cy="3200400"/>
          </a:xfr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endParaRPr lang="en-US" sz="1800" b="1" i="1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1800" b="1" i="1" dirty="0">
              <a:solidFill>
                <a:srgbClr val="0000FF"/>
              </a:solidFill>
            </a:endParaRPr>
          </a:p>
          <a:p>
            <a:pPr algn="r">
              <a:buNone/>
            </a:pPr>
            <a:endParaRPr lang="en-US" sz="1400" b="1" dirty="0"/>
          </a:p>
          <a:p>
            <a:pPr algn="r">
              <a:buNone/>
            </a:pPr>
            <a:endParaRPr lang="en-US" sz="1400" b="1" dirty="0"/>
          </a:p>
          <a:p>
            <a:pPr>
              <a:buNone/>
            </a:pPr>
            <a:endParaRPr lang="en-US" sz="2400" b="1" i="1" dirty="0">
              <a:latin typeface="Monotype Corsiva" pitchFamily="66" charset="0"/>
            </a:endParaRPr>
          </a:p>
          <a:p>
            <a:pPr>
              <a:buNone/>
            </a:pPr>
            <a:endParaRPr lang="en-US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4114800"/>
            <a:ext cx="474370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Supervised by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Dr. Mohamed El-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Sharkawy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27000">
                  <a:prstClr val="black"/>
                </a:glow>
                <a:outerShdw blurRad="1270000" dist="38100" dir="2700000" algn="tl" rotWithShape="0">
                  <a:prstClr val="black">
                    <a:alpha val="21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Professor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Dept. of ECE, IUPUI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1270000" dist="38100" dir="2700000" algn="tl" rotWithShape="0">
                    <a:prstClr val="black">
                      <a:alpha val="21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 : 25 April,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4191000"/>
            <a:ext cx="3352800" cy="156966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Presented  by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Md Saiful Islam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Raj </a:t>
            </a:r>
            <a:r>
              <a:rPr 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Abir </a:t>
            </a:r>
            <a:r>
              <a:rPr 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aha</a:t>
            </a:r>
          </a:p>
        </p:txBody>
      </p:sp>
    </p:spTree>
    <p:extLst>
      <p:ext uri="{BB962C8B-B14F-4D97-AF65-F5344CB8AC3E}">
        <p14:creationId xmlns:p14="http://schemas.microsoft.com/office/powerpoint/2010/main" val="38016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796"/>
    </mc:Choice>
    <mc:Fallback xmlns="">
      <p:transition advTm="297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DEB6-ED77-46FB-AD5E-17031FCD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E02A19-08D0-4DEC-9411-86519A3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8D19972-E9BE-446E-99EB-DADB5424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3422"/>
            <a:ext cx="8153400" cy="55659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-cascade and LBP algorithm for face detection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I/O for kernel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8" name="Picture 2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3175EFF-2600-49FB-ACBA-602B915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4592"/>
            <a:ext cx="6324600" cy="2152608"/>
          </a:xfrm>
          <a:prstGeom prst="rect">
            <a:avLst/>
          </a:prstGeom>
        </p:spPr>
      </p:pic>
      <p:pic>
        <p:nvPicPr>
          <p:cNvPr id="30" name="Picture 2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15C7E6F-7A57-429C-AC10-8ECD26774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79184"/>
            <a:ext cx="6324600" cy="23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DEB6-ED77-46FB-AD5E-17031FCD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E02A19-08D0-4DEC-9411-86519A3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8D19972-E9BE-446E-99EB-DADB5424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996287"/>
            <a:ext cx="8153400" cy="55659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 algorithm for edge detection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Mismatching interfacing with different kernels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A15700D-2A20-49DB-8B32-57F8653F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934200" cy="3200400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A41A9A-7A52-4DDC-9F98-7035C9D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25556"/>
            <a:ext cx="6934200" cy="1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DEB6-ED77-46FB-AD5E-17031FCD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E02A19-08D0-4DEC-9411-86519A3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8D19972-E9BE-446E-99EB-DADB5424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87" y="838201"/>
            <a:ext cx="8153400" cy="57240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APEX and ISP Lane detection application using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Hough Line Detector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completely green output, no actual image visible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AF420-3E0E-49A5-A748-E416AE94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5334000" cy="30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6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56" y="1181359"/>
            <a:ext cx="8650288" cy="468604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Imported and ran face detection project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Based on Local Binary Patterns (LBP) algorithm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Detecting faces for different images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3213D34-2AFC-4604-8DF8-0DAC50C5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erson standing on the floor&#10;&#10;Description generated with high confidence">
            <a:extLst>
              <a:ext uri="{FF2B5EF4-FFF2-40B4-BE49-F238E27FC236}">
                <a16:creationId xmlns:a16="http://schemas.microsoft.com/office/drawing/2014/main" id="{C1F23FDC-DDE4-4F02-AEC4-5C75BD51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89554"/>
            <a:ext cx="3886200" cy="3839846"/>
          </a:xfrm>
          <a:prstGeom prst="rect">
            <a:avLst/>
          </a:prstGeom>
        </p:spPr>
      </p:pic>
      <p:pic>
        <p:nvPicPr>
          <p:cNvPr id="6" name="Picture 5" descr="A group of people walking on a city street&#10;&#10;Description generated with very high confidence">
            <a:extLst>
              <a:ext uri="{FF2B5EF4-FFF2-40B4-BE49-F238E27FC236}">
                <a16:creationId xmlns:a16="http://schemas.microsoft.com/office/drawing/2014/main" id="{0CBC9E3E-9DFF-4100-AD19-16477EF5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89554"/>
            <a:ext cx="4067572" cy="38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56" y="1181359"/>
            <a:ext cx="8650288" cy="468604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Imported and ran fast9 project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Based on fast9 corner detection algorithm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Detecting corners for image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3213D34-2AFC-4604-8DF8-0DAC50C5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people walking down the street&#10;&#10;Description generated with very high confidence">
            <a:extLst>
              <a:ext uri="{FF2B5EF4-FFF2-40B4-BE49-F238E27FC236}">
                <a16:creationId xmlns:a16="http://schemas.microsoft.com/office/drawing/2014/main" id="{048FFEA4-9D36-421D-9010-174DAFF5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71800"/>
            <a:ext cx="4343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6170"/>
      </p:ext>
    </p:extLst>
  </p:cSld>
  <p:clrMapOvr>
    <a:masterClrMapping/>
  </p:clrMapOvr>
  <p:transition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56" y="1181359"/>
            <a:ext cx="8650288" cy="468604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Imported and ran ORB project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Based on Oriented FAST and rotated BRIEF (ORB) algorithm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Tracking pedestrian by comparing image frames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3213D34-2AFC-4604-8DF8-0DAC50C5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arge room&#10;&#10;Description generated with very high confidence">
            <a:extLst>
              <a:ext uri="{FF2B5EF4-FFF2-40B4-BE49-F238E27FC236}">
                <a16:creationId xmlns:a16="http://schemas.microsoft.com/office/drawing/2014/main" id="{30572881-440D-4ED2-A53F-CCCC28A3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" y="28194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34904"/>
      </p:ext>
    </p:extLst>
  </p:cSld>
  <p:clrMapOvr>
    <a:masterClrMapping/>
  </p:clrMapOvr>
  <p:transition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DEB6-ED77-46FB-AD5E-17031FCD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E02A19-08D0-4DEC-9411-86519A3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8D19972-E9BE-446E-99EB-DADB5424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87" y="838201"/>
            <a:ext cx="8153400" cy="57240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Fast9 algorithm for edge detection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F2DCB47-624A-4513-9327-DD337CD5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2" y="1456105"/>
            <a:ext cx="7828352" cy="3298916"/>
          </a:xfrm>
          <a:prstGeom prst="rect">
            <a:avLst/>
          </a:prstGeom>
        </p:spPr>
      </p:pic>
      <p:pic>
        <p:nvPicPr>
          <p:cNvPr id="6" name="Picture 5" descr="A picture containing road, green, outdoor, tree&#10;&#10;Description generated with very high confidence">
            <a:extLst>
              <a:ext uri="{FF2B5EF4-FFF2-40B4-BE49-F238E27FC236}">
                <a16:creationId xmlns:a16="http://schemas.microsoft.com/office/drawing/2014/main" id="{D27656E2-1EE3-4210-AACA-2F5ED7C4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43" y="4821777"/>
            <a:ext cx="2903157" cy="1883824"/>
          </a:xfrm>
          <a:prstGeom prst="rect">
            <a:avLst/>
          </a:prstGeom>
        </p:spPr>
      </p:pic>
      <p:pic>
        <p:nvPicPr>
          <p:cNvPr id="8" name="Picture 7" descr="A picture containing building, green, outdoor&#10;&#10;Description generated with very high confidence">
            <a:extLst>
              <a:ext uri="{FF2B5EF4-FFF2-40B4-BE49-F238E27FC236}">
                <a16:creationId xmlns:a16="http://schemas.microsoft.com/office/drawing/2014/main" id="{E3A32C54-218E-4C80-B75C-F40353EF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21778"/>
            <a:ext cx="2819400" cy="18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6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77094"/>
            <a:ext cx="8610600" cy="538090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Fast9 for edge detection algorithm and ORB algorithm for pedestrian detection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Incorporate Fast9 algorithm and ORB algorithm in a single graph to detect edge and pedestrian at the same time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0" indent="0" algn="just">
              <a:buNone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BCA8AC0-F992-449C-9DE6-3C5AAEA2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95262"/>
      </p:ext>
    </p:extLst>
  </p:cSld>
  <p:clrMapOvr>
    <a:masterClrMapping/>
  </p:clrMapOvr>
  <p:transition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33400"/>
            <a:ext cx="8648700" cy="6324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https://community.nxp.com/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Kernels Reference Manual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ECE595-Autonomous Embedded System Lab Manual</a:t>
            </a:r>
          </a:p>
          <a:p>
            <a:pPr marR="3086100"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https://docs.opencv.org/3.0-beta/doc/py_tutorials/py_feature2d/py_fast/py_fast.html</a:t>
            </a:r>
            <a:endParaRPr lang="en-US" sz="22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https://docs.opencv.org/2.4/doc/tutorials/features2d/trackingmotion/harris_detector/harris_detector.html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86100"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https://www.nxp.com/video/:S32V234-Vision-Processor-4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https://www.nxp.com/video/:S32V234-Vision-Processor</a:t>
            </a:r>
            <a:endParaRPr lang="en-US" sz="22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 lvl="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https://docs.opencv.org/3.4.1/d7/d8b/tutorial_py_face_detection.html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3086100" lvl="0" indent="0">
              <a:spcBef>
                <a:spcPts val="0"/>
              </a:spcBef>
              <a:buNone/>
            </a:pPr>
            <a:endParaRPr lang="en-US" sz="22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 lvl="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 lvl="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086100" lvl="0"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u="sng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3086100" lvl="0" indent="-342900" algn="just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7F6B476-0FB2-4019-9BBB-EA39F021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&amp; References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02489A-A217-4699-8733-1A0E26004313}"/>
              </a:ext>
            </a:extLst>
          </p:cNvPr>
          <p:cNvSpPr/>
          <p:nvPr/>
        </p:nvSpPr>
        <p:spPr>
          <a:xfrm>
            <a:off x="-3457575" y="1125538"/>
            <a:ext cx="4572000" cy="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99398"/>
      </p:ext>
    </p:extLst>
  </p:cSld>
  <p:clrMapOvr>
    <a:masterClrMapping/>
  </p:clrMapOvr>
  <p:transition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33600"/>
            <a:ext cx="9144000" cy="2819400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32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patience.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144D7E4-581A-45CF-ABC6-CA2291C1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Q/A session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85141"/>
      </p:ext>
    </p:extLst>
  </p:cSld>
  <p:clrMapOvr>
    <a:masterClrMapping/>
  </p:clrMapOvr>
  <p:transition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 of Presentation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4FB44A-4B8F-4B32-B9AE-1ADF73F5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345488" cy="4608513"/>
          </a:xfrm>
          <a:effectLst>
            <a:glow rad="127000">
              <a:schemeClr val="bg2"/>
            </a:glow>
          </a:effectLst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Application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Workflow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Attempts and Results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 &amp; References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Q/A session</a:t>
            </a:r>
          </a:p>
          <a:p>
            <a:pPr marL="0" indent="0">
              <a:buSzPct val="80000"/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E5B47-6516-4C09-B90D-D1063571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5F5A-5A10-491E-A5A4-5DB04C5C6A1E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75144"/>
      </p:ext>
    </p:extLst>
  </p:cSld>
  <p:clrMapOvr>
    <a:masterClrMapping/>
  </p:clrMapOvr>
  <p:transition advTm="1478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8686800" cy="42672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Taking Image from specific location.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Building project model using Apex Graph Tool.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image using S32V234 Vision Processor and detect face and corner to take decision as an autonomous car. </a:t>
            </a:r>
          </a:p>
          <a:p>
            <a:pPr marL="0" indent="0">
              <a:buSzPct val="80000"/>
              <a:buNone/>
            </a:pPr>
            <a:endParaRPr lang="en-US" sz="1800" dirty="0">
              <a:effectLst>
                <a:glow rad="127000">
                  <a:schemeClr val="bg2"/>
                </a:glo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89E18-2132-4A28-9E4C-F6E2202B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7CEC69-9350-4D7E-8584-00AE99AE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2578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E5B47-6516-4C09-B90D-D1063571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3A60E3-CD4C-4BCD-A9B2-D1C857C2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Application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BB2A0-97E4-4118-8273-0290480E968A}"/>
              </a:ext>
            </a:extLst>
          </p:cNvPr>
          <p:cNvSpPr txBox="1"/>
          <p:nvPr/>
        </p:nvSpPr>
        <p:spPr>
          <a:xfrm>
            <a:off x="381000" y="1520577"/>
            <a:ext cx="47702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lane and road edge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422569DB-09DC-492C-BD92-C99ED243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33600"/>
            <a:ext cx="4419600" cy="426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920898-8FAE-428C-AA01-8DF7CB6BA48A}"/>
              </a:ext>
            </a:extLst>
          </p:cNvPr>
          <p:cNvSpPr txBox="1"/>
          <p:nvPr/>
        </p:nvSpPr>
        <p:spPr>
          <a:xfrm>
            <a:off x="4953000" y="1521772"/>
            <a:ext cx="41817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 crossing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 descr="A street scene with focus on the side of a road&#10;&#10;Description generated with very high confidence">
            <a:extLst>
              <a:ext uri="{FF2B5EF4-FFF2-40B4-BE49-F238E27FC236}">
                <a16:creationId xmlns:a16="http://schemas.microsoft.com/office/drawing/2014/main" id="{F3C24AD1-B994-4073-9A38-2F10840E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133600"/>
            <a:ext cx="4419600" cy="4267200"/>
          </a:xfrm>
          <a:prstGeom prst="rect">
            <a:avLst/>
          </a:prstGeom>
        </p:spPr>
      </p:pic>
    </p:spTree>
  </p:cSld>
  <p:clrMapOvr>
    <a:masterClrMapping/>
  </p:clrMapOvr>
  <p:transition advTm="1478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E5B47-6516-4C09-B90D-D1063571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3A60E3-CD4C-4BCD-A9B2-D1C857C2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Application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BB2A0-97E4-4118-8273-0290480E968A}"/>
              </a:ext>
            </a:extLst>
          </p:cNvPr>
          <p:cNvSpPr txBox="1"/>
          <p:nvPr/>
        </p:nvSpPr>
        <p:spPr>
          <a:xfrm>
            <a:off x="0" y="1521772"/>
            <a:ext cx="48464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on emergency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20898-8FAE-428C-AA01-8DF7CB6BA48A}"/>
              </a:ext>
            </a:extLst>
          </p:cNvPr>
          <p:cNvSpPr txBox="1"/>
          <p:nvPr/>
        </p:nvSpPr>
        <p:spPr>
          <a:xfrm>
            <a:off x="4715164" y="1521772"/>
            <a:ext cx="441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on zebra crossing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picture containing outdoor, road, tree, grass&#10;&#10;Description generated with very high confidence">
            <a:extLst>
              <a:ext uri="{FF2B5EF4-FFF2-40B4-BE49-F238E27FC236}">
                <a16:creationId xmlns:a16="http://schemas.microsoft.com/office/drawing/2014/main" id="{5554AC16-8733-4211-AD5D-33179A32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4" y="2133600"/>
            <a:ext cx="4400550" cy="4281819"/>
          </a:xfrm>
          <a:prstGeom prst="rect">
            <a:avLst/>
          </a:prstGeom>
        </p:spPr>
      </p:pic>
      <p:pic>
        <p:nvPicPr>
          <p:cNvPr id="6" name="Picture 5" descr="A group of people walking down the street&#10;&#10;Description generated with very high confidence">
            <a:extLst>
              <a:ext uri="{FF2B5EF4-FFF2-40B4-BE49-F238E27FC236}">
                <a16:creationId xmlns:a16="http://schemas.microsoft.com/office/drawing/2014/main" id="{9B85F317-81D8-4F1F-AC33-B015E17CB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09" y="2132256"/>
            <a:ext cx="4175605" cy="42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6081"/>
      </p:ext>
    </p:extLst>
  </p:cSld>
  <p:clrMapOvr>
    <a:masterClrMapping/>
  </p:clrMapOvr>
  <p:transition advTm="1478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329140"/>
            <a:ext cx="8763000" cy="5378597"/>
          </a:xfrm>
          <a:effectLst>
            <a:glow rad="127000">
              <a:schemeClr val="bg2"/>
            </a:glow>
          </a:effectLst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NXP S32V234 board Evaluation Board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S32 Design Studio for Vision v2.0 IDE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 SDHC card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USB Micro B to USB A cable, Ethernet to USB cable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for NXP S32V234 board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Laptop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40B5D5-308E-4792-A557-57A72A61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782747"/>
      </p:ext>
    </p:extLst>
  </p:cSld>
  <p:clrMapOvr>
    <a:masterClrMapping/>
  </p:clrMapOvr>
  <p:transition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5F5A-5A10-491E-A5A4-5DB04C5C6A1E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ACFF-6FDC-4270-97DE-4212690F0FD7}"/>
              </a:ext>
            </a:extLst>
          </p:cNvPr>
          <p:cNvSpPr txBox="1"/>
          <p:nvPr/>
        </p:nvSpPr>
        <p:spPr>
          <a:xfrm>
            <a:off x="7457003" y="3350936"/>
            <a:ext cx="137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Processing on APEX2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EFBD27-B8BD-472D-B6D3-0A131C41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Flow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E70BCF6D-B2D1-4741-8A6B-5518A98CB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54" y="1632903"/>
            <a:ext cx="2040042" cy="172265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E291E810-FC6B-4D55-BD82-B7F2F1A2489E}"/>
              </a:ext>
            </a:extLst>
          </p:cNvPr>
          <p:cNvSpPr/>
          <p:nvPr/>
        </p:nvSpPr>
        <p:spPr>
          <a:xfrm>
            <a:off x="2493538" y="2381454"/>
            <a:ext cx="621248" cy="248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walking on a sidewalk&#10;&#10;Description generated with very high confidence">
            <a:extLst>
              <a:ext uri="{FF2B5EF4-FFF2-40B4-BE49-F238E27FC236}">
                <a16:creationId xmlns:a16="http://schemas.microsoft.com/office/drawing/2014/main" id="{1C331F14-2254-465B-A942-C21BE78B9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2" y="1636709"/>
            <a:ext cx="2280797" cy="177443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D54FD1-1F97-45B5-B112-6CB25BDAAC5E}"/>
              </a:ext>
            </a:extLst>
          </p:cNvPr>
          <p:cNvSpPr/>
          <p:nvPr/>
        </p:nvSpPr>
        <p:spPr>
          <a:xfrm>
            <a:off x="5410491" y="1959907"/>
            <a:ext cx="1428884" cy="279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334044C1-D13E-4C3A-8BE4-D05B3C22AE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71" y="1609715"/>
            <a:ext cx="2072816" cy="1681571"/>
          </a:xfrm>
          <a:prstGeom prst="rect">
            <a:avLst/>
          </a:prstGeom>
        </p:spPr>
      </p:pic>
      <p:pic>
        <p:nvPicPr>
          <p:cNvPr id="24" name="Picture 23" descr="A group of people on a sidewalk&#10;&#10;Description generated with very high confidence">
            <a:extLst>
              <a:ext uri="{FF2B5EF4-FFF2-40B4-BE49-F238E27FC236}">
                <a16:creationId xmlns:a16="http://schemas.microsoft.com/office/drawing/2014/main" id="{63921175-A6A5-4D5C-BD90-725B119CA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34" y="4508075"/>
            <a:ext cx="2760667" cy="193978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20AF29A3-6546-4B18-911C-04A5B340FC93}"/>
              </a:ext>
            </a:extLst>
          </p:cNvPr>
          <p:cNvSpPr/>
          <p:nvPr/>
        </p:nvSpPr>
        <p:spPr>
          <a:xfrm rot="5400000">
            <a:off x="3607289" y="3786009"/>
            <a:ext cx="1006227" cy="23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5E246D-C9B9-4C64-AA0B-27B959B6DFCA}"/>
              </a:ext>
            </a:extLst>
          </p:cNvPr>
          <p:cNvSpPr/>
          <p:nvPr/>
        </p:nvSpPr>
        <p:spPr>
          <a:xfrm rot="10800000">
            <a:off x="5401064" y="2388259"/>
            <a:ext cx="1388026" cy="271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CF749-492D-43AA-A2AE-DBD7FAD5754B}"/>
              </a:ext>
            </a:extLst>
          </p:cNvPr>
          <p:cNvSpPr txBox="1"/>
          <p:nvPr/>
        </p:nvSpPr>
        <p:spPr>
          <a:xfrm>
            <a:off x="5547034" y="1457451"/>
            <a:ext cx="129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and</a:t>
            </a:r>
          </a:p>
          <a:p>
            <a:r>
              <a:rPr lang="en-US" sz="1400" dirty="0"/>
              <a:t>algorithm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2F0C4-A056-4AD6-ADB0-F5E9FE3FE23C}"/>
              </a:ext>
            </a:extLst>
          </p:cNvPr>
          <p:cNvSpPr txBox="1"/>
          <p:nvPr/>
        </p:nvSpPr>
        <p:spPr>
          <a:xfrm>
            <a:off x="5282745" y="2785327"/>
            <a:ext cx="1609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Edge detection and pedestrian detection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42474-1D36-43EC-B671-177013B2AF35}"/>
              </a:ext>
            </a:extLst>
          </p:cNvPr>
          <p:cNvSpPr txBox="1"/>
          <p:nvPr/>
        </p:nvSpPr>
        <p:spPr>
          <a:xfrm>
            <a:off x="3464231" y="1111970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S32 for Vision</a:t>
            </a:r>
          </a:p>
        </p:txBody>
      </p:sp>
    </p:spTree>
    <p:extLst>
      <p:ext uri="{BB962C8B-B14F-4D97-AF65-F5344CB8AC3E}">
        <p14:creationId xmlns:p14="http://schemas.microsoft.com/office/powerpoint/2010/main" val="120633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823"/>
            <a:ext cx="9067800" cy="5600441"/>
          </a:xfrm>
          <a:effectLst>
            <a:glow rad="101600">
              <a:schemeClr val="bg1">
                <a:alpha val="60000"/>
              </a:schemeClr>
            </a:glow>
          </a:effectLst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Edge or Corner detection algorithm: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Purpose: Detection for road edge, lane or pedestrian crossing edge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Apex graph tool kernel support needed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Harris, Canny, Fast9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lvl="0" indent="0">
              <a:buNone/>
            </a:pPr>
            <a:endParaRPr lang="en-US" b="1" dirty="0">
              <a:solidFill>
                <a:srgbClr val="0000FF"/>
              </a:solidFill>
            </a:endParaRPr>
          </a:p>
          <a:p>
            <a:pPr marL="0" lvl="0" indent="0">
              <a:buNone/>
            </a:pPr>
            <a:endParaRPr lang="en-US" sz="2400" dirty="0"/>
          </a:p>
          <a:p>
            <a:pPr lvl="0"/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76A23F9-1C03-43B1-8251-DC384C9B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5DBB2FC6-471B-4E93-BD19-96861798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0400"/>
            <a:ext cx="7010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0255"/>
      </p:ext>
    </p:extLst>
  </p:cSld>
  <p:clrMapOvr>
    <a:masterClrMapping/>
  </p:clrMapOvr>
  <p:transition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8EFD2-3016-42E3-806E-62CBEB6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4968"/>
            <a:ext cx="9067800" cy="5600441"/>
          </a:xfrm>
          <a:effectLst>
            <a:glow rad="101600">
              <a:schemeClr val="bg1">
                <a:alpha val="60000"/>
              </a:schemeClr>
            </a:glow>
          </a:effectLst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Face or Object detection Algorithm: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Purpose: detection of road pedestrian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Apex graph tool kernel support needed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400" dirty="0" err="1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400" dirty="0">
                <a:effectLst>
                  <a:glow rad="127000">
                    <a:schemeClr val="bg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-cascade, ORB, LBP Algorithm.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dirty="0">
              <a:effectLst>
                <a:glow rad="127000">
                  <a:schemeClr val="bg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lvl="0" indent="0">
              <a:buNone/>
            </a:pPr>
            <a:endParaRPr lang="en-US" b="1" dirty="0">
              <a:solidFill>
                <a:srgbClr val="0000FF"/>
              </a:solidFill>
            </a:endParaRPr>
          </a:p>
          <a:p>
            <a:pPr marL="0" lvl="0" indent="0">
              <a:buNone/>
            </a:pPr>
            <a:endParaRPr lang="en-US" sz="2400" dirty="0"/>
          </a:p>
          <a:p>
            <a:pPr lvl="0"/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CD96-29C9-4EF6-9DB8-5B4C4EE7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5F5A-5A10-491E-A5A4-5DB04C5C6A1E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76A23F9-1C03-43B1-8251-DC384C9B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36"/>
            <a:ext cx="9144000" cy="8856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US" sz="3200" b="1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walking down a city street&#10;&#10;Description generated with very high confidence">
            <a:extLst>
              <a:ext uri="{FF2B5EF4-FFF2-40B4-BE49-F238E27FC236}">
                <a16:creationId xmlns:a16="http://schemas.microsoft.com/office/drawing/2014/main" id="{87825058-217A-451C-A254-EF4C07D8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7239000" cy="30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8378"/>
      </p:ext>
    </p:extLst>
  </p:cSld>
  <p:clrMapOvr>
    <a:masterClrMapping/>
  </p:clrMapOvr>
  <p:transition advTm="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4331</TotalTime>
  <Words>544</Words>
  <Application>Microsoft Office PowerPoint</Application>
  <PresentationFormat>On-screen Show (4:3)</PresentationFormat>
  <Paragraphs>253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Monotype Corsiva</vt:lpstr>
      <vt:lpstr>Symbol</vt:lpstr>
      <vt:lpstr>Times New Roman</vt:lpstr>
      <vt:lpstr>Wingdings</vt:lpstr>
      <vt:lpstr>Wingdings 3</vt:lpstr>
      <vt:lpstr>Ion</vt:lpstr>
      <vt:lpstr>Pedestrian Tracking &amp; Corner Detection of An Image Using NXP S32V234 Vision Processor</vt:lpstr>
      <vt:lpstr>Outlines of Presentation</vt:lpstr>
      <vt:lpstr>Project Overview</vt:lpstr>
      <vt:lpstr>Project Application</vt:lpstr>
      <vt:lpstr>Project Application</vt:lpstr>
      <vt:lpstr>System Implementation</vt:lpstr>
      <vt:lpstr>Project Work Flow</vt:lpstr>
      <vt:lpstr>Procedure</vt:lpstr>
      <vt:lpstr>Procedure</vt:lpstr>
      <vt:lpstr>Attempts and Results</vt:lpstr>
      <vt:lpstr>Attempts and Results</vt:lpstr>
      <vt:lpstr>Attempts and Results</vt:lpstr>
      <vt:lpstr>Attempts and Results</vt:lpstr>
      <vt:lpstr>Attempts and Results</vt:lpstr>
      <vt:lpstr>Attempts and Results</vt:lpstr>
      <vt:lpstr>Attempts and Results</vt:lpstr>
      <vt:lpstr>Solution</vt:lpstr>
      <vt:lpstr>Motivation &amp; References</vt:lpstr>
      <vt:lpstr>Q/A session</vt:lpstr>
    </vt:vector>
  </TitlesOfParts>
  <Company>Kuet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Maruf</dc:creator>
  <cp:lastModifiedBy>Islam, Md Saiful</cp:lastModifiedBy>
  <cp:revision>1091</cp:revision>
  <dcterms:created xsi:type="dcterms:W3CDTF">2010-03-31T17:39:43Z</dcterms:created>
  <dcterms:modified xsi:type="dcterms:W3CDTF">2018-06-26T06:46:21Z</dcterms:modified>
</cp:coreProperties>
</file>